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5"/>
  </p:notesMasterIdLst>
  <p:handoutMasterIdLst>
    <p:handoutMasterId r:id="rId6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88" d="100"/>
          <a:sy n="88" d="100"/>
        </p:scale>
        <p:origin x="84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6CBF0-19F4-911D-DB81-5844D794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Murach’s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2D2D4-D84B-668B-EF00-FF7125FF52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82B9A-5900-25D1-3D44-C79FDAF021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19200" y="2619153"/>
            <a:ext cx="6781800" cy="1648047"/>
          </a:xfrm>
        </p:spPr>
        <p:txBody>
          <a:bodyPr/>
          <a:lstStyle/>
          <a:p>
            <a:r>
              <a:rPr lang="en-US" dirty="0"/>
              <a:t>How to use arrays </a:t>
            </a:r>
            <a:br>
              <a:rPr lang="en-US" dirty="0"/>
            </a:br>
            <a:r>
              <a:rPr lang="en-US" dirty="0"/>
              <a:t>and collections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A4EBC-C00D-EDF3-4590-E8EAE1A025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2023,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A22BC-CEB2-54CC-451E-A6D901E395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1</a:t>
            </a:r>
          </a:p>
        </p:txBody>
      </p:sp>
    </p:spTree>
    <p:extLst>
      <p:ext uri="{BB962C8B-B14F-4D97-AF65-F5344CB8AC3E}">
        <p14:creationId xmlns:p14="http://schemas.microsoft.com/office/powerpoint/2010/main" val="1630038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52A9-A624-9C0E-014A-08C31851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computes the average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an array of totals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75B50-B268-30ED-245D-2F56CDBF81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 = {14.95m, 12.95m, 11.95m, 9.95m};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sum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totals[0] + totals[1] + totals[2] + totals[3];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average = sum/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113818-57CF-122E-0B54-7AD4D916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A5D7C-C1A6-4925-191C-9FF08B12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C456A-3D3E-B365-07E6-191AF083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10</a:t>
            </a:r>
          </a:p>
        </p:txBody>
      </p:sp>
    </p:spTree>
    <p:extLst>
      <p:ext uri="{BB962C8B-B14F-4D97-AF65-F5344CB8AC3E}">
        <p14:creationId xmlns:p14="http://schemas.microsoft.com/office/powerpoint/2010/main" val="651524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7050-9683-A72A-2F98-CDDC66534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puts the numbers 0 through 9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 an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23852-F3A2-C17D-9775-0360CB5DBF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int[] numbers = new int[10];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F4AD4-4506-C826-CAD5-70058121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70194-EF52-DB64-D128-A50E89CE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7CAFC-D297-4FCA-F4A9-E8841552D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9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1C70B-E959-576F-0374-50F581EEC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display the numbers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4E81B-293F-1C9F-616C-F21CB8F64B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numbers[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" 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"Numbers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3847E8-8EC7-1C3B-7A7E-F98379ACC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4F489-E50B-86EB-398D-C4D8D16A8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63CE9-7EFF-6E31-01A7-7D02F99A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10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A137-6B9F-0F1D-8FD0-189BE8A8B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that computes the average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totals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C37C33-20DA-8EB6-0F5F-4AF641B82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sum = 0.0m;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totals[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average = sum/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FD319-DB87-BC75-7044-B5ECB4F8F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25232-8469-41C3-959F-B1D1D5AA6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6D153-00E3-64A3-D8BB-DDA5F4C96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197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CDE33-7173-F476-59AB-914D7375A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display the totals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C6205-66AE-AAD1-4D58-94D2F7499B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totals[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totals are:\n"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"Sum: " + sum + "\n"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"Average: " + average, "Totals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E76D0-778A-C569-ED4C-36BAC20A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9C0A2-FD0B-3E39-6B33-71F17D06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7BEFE-98DF-7132-979C-D47127772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974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39F7E-83D2-BBC2-A5A1-FDF22E9F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foreach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display the numbers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66E1D-9D6C-12E1-8F80-4B1F18A4EE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(int number in numbers)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number + "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"Numbers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F3876-A2EC-6241-7D3D-BE9F41F9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BD84C-C631-67DF-199D-6C9B99C59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E53B3-3B46-7BFD-9A35-C3D7D68E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890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5312-63C9-C43B-4D4A-0E5702A3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foreach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compute the average of the totals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A8F2B-0B24-C037-68B9-1E0C0BB07E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sum = 0.0m;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total in totals)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total;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average = sum/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FCFE8-3427-1920-AAF1-DE0A3479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BD2D5-BDB7-8EFE-004B-13363B21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A8886-2214-AEEA-2758-867B204C3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485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A8C8-08D0-26A1-EE2E-CD8189D1A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foreach loop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display the totals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EC1A6-48E9-7EDF-D03D-152563208A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total in totals)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total +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totals are:\n"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"Sum: " + sum + "\n"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"Average: " + average,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"Totals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FD023-31B3-3BE5-29D3-AD509AFC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F734C-4ADC-4972-0591-578BBB47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389A7-4D75-3C3F-17B7-FBC6AEEB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92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B611-6836-0FF7-7D78-AB519C45F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006B7-CCD5-90A0-89AC-5FAE5CDAE4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creates a 3x2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int[,] numbers = new int[3,2];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index values for the elements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4x4 rectangular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0,0    0,1    0,2    0,3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1,0    1,1    1,2    1,3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2,0    2,1    2,2    2,3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3,0    3,1    3,2    3,3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assigns values to the numbers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numbers[0,0]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numbers[0,1] = 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numbers[1,0] =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numbers[1,1] = 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numbers[2,0] = 5;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numbers[2,1] = 6;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EA4DA-61E0-B0CD-D92F-E30E928D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DBEFE-4FCF-4A12-D221-294372A10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C5A06-525E-82F1-F561-209E2A3A8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956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90495-1406-50C6-9B8A-100313BE6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43A5B-6CD1-4D83-E0C2-E22D97C8FB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3x2 array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assigns values with one statement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int[,] numbers = { {1,2}, {3,4}, {5,6} };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assigns values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 3x2 array of 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string[,] products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{{"C#", "Murach's C#"},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{"JAVA", "Murach's Java Programming"},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{"ASPMVC", "Murach's ASP.NET MVC"}};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create the array of 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products = new[,]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{{"C#", "Murach's C#"},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{"JAVA", "Murach's Java Programming"},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{"ASPMVC", "Murach's ASP.NET MVC"}};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8E715-DDCF-E871-8EEC-A39119C13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DD000-D4E4-0C48-22BA-818877A2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2531A-357A-6855-EA10-8F0D96B6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4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24A05-CD8E-68C4-9CCE-8BADB10A3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B671C-90C0-CA63-2F1C-6692EEC95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an app that requires the use of a one-dimensional or rectangular array, write the code that works with the array.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an app that requires the use of one of the collection classes presented in this chapter, write the code that works with the collection.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A68B1-4EC7-1063-98B9-7430E95B2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EAB64-3A6A-892B-149E-0CDDB918F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F4AA-CDB6-6355-6AB4-B6CD913D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2</a:t>
            </a:r>
          </a:p>
        </p:txBody>
      </p:sp>
    </p:spTree>
    <p:extLst>
      <p:ext uri="{BB962C8B-B14F-4D97-AF65-F5344CB8AC3E}">
        <p14:creationId xmlns:p14="http://schemas.microsoft.com/office/powerpoint/2010/main" val="1777622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3C96-CF18-3757-8C4D-A662410A6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the numbers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AECBF-8E5F-EF21-CC0A-F8C3ACAC06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numberOfRows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numberOfColumns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sumOfFirstRow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numbers[0,0] + numbers[0,1];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6794E1-E8BF-2003-A253-99C98C41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1F00C-3317-1A42-B594-01D94251A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FDF2B-814D-FAA7-FEBE-EECF13D38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7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B09F2-46C2-6183-8EEE-CAB944E32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displays the rectangular numbers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4421F-9B83-ED98-E418-917CCC4AD1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j = 0; j &lt;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numbers[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"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"Numbers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27178-9914-27E3-9B92-A96175A3A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9BF0E-D402-C653-2706-079CA006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9DA2C-180B-32B6-6CAB-B38B1AA63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914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D0C63-A2B2-0767-7196-20D039D8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displays the rectangular products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3EA7F-C890-CE28-1389-7A492B5181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products.GetLength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j = 0; j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products.GetLength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products[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"\t\t";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"Products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8EA8D-19B6-8E2E-8FBE-F85D15B8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7C903-898D-3F56-1109-F8749AEC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75E06-61A9-8BF4-BE55-32609274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161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3D00B-67B7-638B-524E-3726A055F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the GetLength()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GetUpperBound()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4A230-8A5C-42E9-AA6F-388C1B628E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int[] numbers = new int[4] {1, 2, 3, 4};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length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upperBound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numbers.GetUpperBound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8392C-A26D-CB0A-F7EB-C9BB52093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26F17-5EF9-C043-25E9-AE3D41D2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6DD3E-8E01-5993-C6E6-A94AB451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EF6CE-A286-F888-9933-7D5D29D43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Sort()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E601E-E841-C12C-9C95-E36FEF992F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{"Boehm", "Taylor", "Murach"};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Array.Sort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message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message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"Sorted Last Names");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1D0A9-62F6-A14C-A5D1-E158DF6BA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E0731-FA5D-0499-6A68-0780F694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2949F-AF11-BD25-90C4-0EBC681C5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26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87704-3D54-9DBB-47C7-8F3CB00C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BinarySearch()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DB166-7D1E-E5A3-9868-657930929D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employees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AdamsA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FinkleP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LewisJ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PotterE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salesAmounts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{3275.68m, 4298.55m, 5289.57m, 1933.98m};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Array.BinarySearch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(employees, 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FinkleP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salesAmounts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[index];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4298.55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F69B7F-9B8C-92E0-F7CF-574DF9520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D017E-B0BD-12CB-A4AA-C35BBE9BC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CF6D0-F5F7-2C6C-90DE-0C34FD29A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038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9C759-AE5D-99C0-6B8F-E9386EFA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reference to another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D32F8-30AB-0EC1-69B6-667D95A235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inches1 = new double[3] {1,2,3};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inches2 = inches1;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inches2[2] = 4;    // changes the third element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53778A-5B89-11FF-172A-A6B11AC0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10349-7398-7DAF-82A1-AD4FFB94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2248F-5D23-4C8C-B475-4E64C7320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10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9BDB8-A513-F8C4-D55A-FD62E639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reuses an array variable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4C0E1-E42C-29A9-B45D-3089818534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inches1 = new double[20];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D9313-C830-99E1-4818-488807E69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A5618-D0C1-B77B-345C-E6FCD0C2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12A6A-43E3-C414-ECF9-36F9283B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1095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629BF-72C9-C14C-8D6D-65D1E32FE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copies all the elements of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70CD5-9072-09AA-DC94-2DC3FD5E7F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inches = new double[3] {1,2,3};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centimeters = new double[3];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Array.Copy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(inches, centimeters,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inches.Length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centimeters.Length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centimeters[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*= 2.54;   // set new values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3945F-FCB0-D384-EED6-057FCCBD7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9AD66-8C9C-E428-748D-FB727051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404C9-0E3C-8908-D561-9E4A5B01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02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229F4-3745-D6DA-01D2-2784506B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copies some of the elements of an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C2E8E-108C-21A2-FC0F-B84CE942D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names = {"Murach", "Boehm", "Delamater"};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lastTwoNames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string[2];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Array.Copy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(names, 1,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lastTwoNames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0, 2);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952C7-6370-0707-2121-13BA15E7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7E2E7-CEEF-B68F-2224-6333E8218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D566-CCCF-3CBB-2934-1C5DDC86E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13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4250-EED8-8598-EDEF-EDBE92A90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10D13-2DCE-917B-2CC5-3B6E9F4786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for loop and a foreach loop.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the Array class can be used with an array.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the null-conditional operator works and when you would use it.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you use a list pattern to match a sequence of patterns against the elements in an array or list.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an untyped and a typed collection class.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differences between these collection classes: list, sorted list, queue, stack, and array list.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28979-CCFC-E769-0AC8-CE22144C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36C5C-D2FC-B409-AAAF-EC8777D4F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86AB1-5E98-7B20-1E53-7EA092A73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3</a:t>
            </a:r>
          </a:p>
        </p:txBody>
      </p:sp>
    </p:spTree>
    <p:extLst>
      <p:ext uri="{BB962C8B-B14F-4D97-AF65-F5344CB8AC3E}">
        <p14:creationId xmlns:p14="http://schemas.microsoft.com/office/powerpoint/2010/main" val="9350540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D9D3-F89F-3968-4B20-FFD845D3D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method that returns an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2B96F-9F0B-36F9-52AC-E8A55FDF8B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decimal[]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GetRateArray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elementCount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decimal[] rates = new decimal[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elementCount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rates.Length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rates[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(decimal)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+ 1) / 100;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rates;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rates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this.GetRateArray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F09BF-CCFC-8111-1243-BF2C7EEA9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73D75-7CC5-91E3-7F0A-A0A030E2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C1952-82C8-D73B-8393-E613379B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575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96FD2-2DAD-08EC-4B95-6D67F98F8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accepts an array argument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D7B06-3333-BCA0-0882-7B1FB7E36F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ToCentimeters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(double[] measurements)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measurements.Length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measurements[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*= 2.54;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declare the array </a:t>
            </a:r>
            <a:b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call the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measurements = {1,2,3};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ToCentimeters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(measurements);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B228D-0280-1554-3213-FBBA368B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4F66C-D59E-2EF5-3BD4-FFDA0B81B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33CE1-4A24-3CCA-185B-B15455FCA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973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7DF3-4FA4-15BE-CA32-5AD25BC82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returns an array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B6AA4-4038-F8C7-63D6-527F942063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double[]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ToCentimeters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params double[] measurements)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measurements.Length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measurements[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*= 2.54;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measurements;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double[] measurements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ToCentimeters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(1,2,3);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A37CB-1574-24E1-DFB2-E6EE888C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18793-C8F3-BC1D-0FAE-FDEB5F89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7877E-FCDC-5799-6376-36791937F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1615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AA46-F3B3-B228-99AF-12610D4F0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creates a null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598B-0CFF-E60C-019F-FD4CBDB9FE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initials = null;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throws </a:t>
            </a:r>
            <a:r>
              <a:rPr lang="en-US" sz="2400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NullReferenceException</a:t>
            </a:r>
            <a:endParaRPr lang="en-US" sz="2400" b="1" spc="-10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firstInitial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initials[0].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ToUpper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9D0FC-797A-5DDD-801E-06D190E9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19F766-2679-D5DD-2277-BF9007079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72D47-E6C9-2B73-477E-EBDCCCE5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0930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EF07A-124B-D245-4D8C-B1475C71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if statements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prevent a NullReferenceException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C464E-D25B-5A1D-E3E1-B3C9C5EDD9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(initials != null)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(initials[0] != null)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firstInitial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initials[0].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ToUpper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16058-E3B8-2A95-9C8D-3B33092FB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55D8C-E0B0-32E8-B829-F8A6F3BC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999B7-9B5A-4030-3050-43F512944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95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CEDA4-E0E5-8FFE-F69D-4B3F8C402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null-conditional operators to prevent a NullReferenceException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132B7-7487-835A-4599-91959EA556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string?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firstInitial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initials?[0]?.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ToUpper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BE5D8-282B-6454-4A0D-9D913AA68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7972D-0C98-AFF4-FAE8-05E3CE955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459A2-7A01-5103-E510-736E5B11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260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088E3-6220-8779-11A9-251FEF02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array that’s used in the examples that follow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7E92E-63B1-F939-4C5C-7BD993758D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sales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22125.67m, 25362.35m, 21478.93m, 27495.72m,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26405.61m, 19476.29m, 31837.56m, 28649.01m };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an element from the end </a:t>
            </a:r>
            <a:b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an array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previousMonthSales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sales[^2];    // 31837.56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0AB816-3B98-F388-E47D-3DA90AF1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676A3-1DC4-F67D-B051-BA0C595D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72C7E-0E61-1697-E907-F794F91E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931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880D4-CDB5-BDC0-9BC3-674A48719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a range of elements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77CEC-9C67-A25F-7A93-5FF136E784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including starting and ending indexes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firstQtrSales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sales[0..3];  // indexes 0 through 2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including just an ending index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firstQtrSales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sales[..3];   // indexes 0 through 2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including just a starting index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secondHalfSales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sales[6..]; // indexes 6 through 7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including no starting or ending index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YTDSales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sales[..];         // indexes 0 through 7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including an index from the end of the array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secondQtrSales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sales[3..^2];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indexes 3 through 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306092-5FE3-960A-65C2-C874ED137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C4D25-AE54-A216-489D-1B8E8BDC2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261ED-A95E-994F-2DAC-C28099DE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7744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67D64-2203-05D9-05ED-3EE94A3D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range in a foreach loop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81CDB-6C39-7C1F-93D5-83A242FA5A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totalSales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sale in sales[3..6])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totalSales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sale;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C1BAD-3C31-0412-CFBE-317BC77F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2AEAF-5BA4-D248-D569-D2690A7E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3744D-804D-F3E8-D9B8-40443A8BD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7708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D5B5F-BCF8-E473-FD8F-D8A390D8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Index and Range types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(.NET Core 3.0 and later)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27120-7659-BF88-1C1A-321ABD3C4D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previousMonthIndex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^2;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previousMonthSales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sales[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previousMonthIndex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 // 31837.56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secondQtrRange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3..6;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secondQtrSales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secondQtrRange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indexes 3 through 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C3DF5F-38BC-DE7E-09C2-ACEF51C9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D156C-AFA6-6606-1026-33CAF527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49031-24DA-924D-B557-840D4E86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52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5E9A-75D9-44B7-6CDE-3062AB8D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create an array of decimal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7862B-C2D7-01A7-60DB-44DB0509DB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two statements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 = new decimal[4];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one statement</a:t>
            </a:r>
            <a:endParaRPr lang="en-US" sz="1800" b="1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 = new decimal[4];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20764B-5045-1A8A-0819-BABD348F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84FD3E-6676-5311-181A-ABF043EFD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C6C7D-4E86-F961-B413-62A9F9F5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4</a:t>
            </a:r>
          </a:p>
        </p:txBody>
      </p:sp>
    </p:spTree>
    <p:extLst>
      <p:ext uri="{BB962C8B-B14F-4D97-AF65-F5344CB8AC3E}">
        <p14:creationId xmlns:p14="http://schemas.microsoft.com/office/powerpoint/2010/main" val="17401603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966F-56E3-12E6-4F95-24E84F67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list used by the List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14CD1-8E6A-FC2E-8703-B590920CC3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int[] quantity = { 100, 200, 300, 400 };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patterns that test the values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300, 400])    // true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400, 400])    // false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300])         // false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300, _])      // true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[&lt; 200, 200 or 300, &gt;= 300 and &lt; 400, &gt; 200])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// true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9DA70-1EC7-E848-A72A-ADB16D60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A7CE7-5B36-1326-8165-763AA8C6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783D7-2CD9-D4EC-E646-FF5434F69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9502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BC6E-5F95-D28E-7D2E-85485508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Slice patterns within list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C579C-29E6-9577-ACE6-6A55D61A88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..])      // true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[.., 400])           // true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[&gt; 0, .., &gt; 500])    //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58F868-2523-210D-1CBD-205F5569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17674A-C247-D636-A2CE-2745181C3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D1181-D819-4E71-799C-B82CAC5D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8875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8BBDA-A62F-7474-4B95-15500B82E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var pattern within a list pattern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80688-E659-C3EE-E70C-3D1314FDE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(quantity is [100, 200, 300, var fourth])</a:t>
            </a:r>
          </a:p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true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0A59D-E5B2-7118-57D4-F282F05C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F0ED7-C4F1-9BFA-46B2-BADD47CFE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30079-2DDF-A837-0445-FBAAF78E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7959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736E5-F913-B33C-838A-E7B5EC97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that uses list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F2DE2-3E73-33E9-144A-9D43269D43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 = quantity switch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[&gt; 0, &gt; 0, &gt; 0, &gt; 0] =&gt; -1,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[&gt; 0, &gt; 0, &gt; 0, &lt;= 0] =&gt; 3,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[&gt; 0, &gt; 0, &lt;= 0, ..] =&gt; 2,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[&gt; 0, &lt;= 0, ..] =&gt; 1,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0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429A0-E101-F0E4-1A34-B7BB5455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26499-9CB8-BA2C-1C4A-06B7FF045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ABE6D-3049-88C1-1C6A-F7D39D691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2566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8F5C5-D163-3C22-4E99-02C2868C5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Arrays vs. collections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C34A1-2A65-FF8D-2868-A35B2CE9EA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Similarities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Both can store multiple elements, which can be value types or reference types.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array is a feature of the C# language. Collections are .NET classes.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Collection classes provide methods to perform operations that arrays don’t provide.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Arrays are fixed in size. Collections are variable in size.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A91E0-9223-9D36-7071-2782A0804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82BF3-7D57-389B-7A40-D5682D91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3AC81-2579-3CE1-9D6F-E6F9FD5BC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421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029E-1463-0F65-9B07-ED097A6B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using directive for untyped collections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4869E-70A2-90FF-6118-AC2D2C73A3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an untyped collection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numbers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("Test");    // will compile--runtime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number = (int)numbers[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// cast is required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number;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D519B-C9B5-5890-3524-91ED2E7E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731E6-7B32-32BE-B1C1-BB7B5B209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C0E30-73E5-DDEF-5531-D893D5AF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8361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9B18-C187-E6EE-B26F-3DDEC4A5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using directive for typed collections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3DE50-D6D8-6E36-1736-EFB99F79A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typed collection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List&lt;int&gt; numbers = new List&lt;int&gt;();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("Test");  // won't compile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numbers.Count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number = numbers[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// no cast needed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number;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7DEF4-161E-3E11-A95C-CBCF1553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DD745-82F2-5F01-B81C-21DBD1DF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DD584-FAC5-21CB-2A66-50D76282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617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4B1A-6051-3B6B-8C0C-FAA3093D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EF961-415C-E438-88E0-E2514137AA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of string elements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List&lt;string&gt; titles = new List&lt;string&gt;();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of decimal elements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List&lt;decimal&gt; prices = new List&lt;decimal&gt;();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of strings with a capacity of 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List&lt;string&gt;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List&lt;string&gt;(3);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9D837-E6FD-6C9C-85AB-76C46504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363AE-701D-E81A-D487-CCD2A16B7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D5540-1DD3-6ED0-934D-9F3DBE743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5327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2014D-F131-1AF4-4ECF-C01EB355D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causes the size of a list of names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be increased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7691A-CE3C-5010-C8CD-E90CF6BDF8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List&lt;string&gt;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List&lt;string&gt;(3);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("Boehm");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("Delamater");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("Murach");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("Taylor");     //Capacity is doubled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("Baylon");        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("McCoy");        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lastNames.Add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("Slivkoff");   //Capacity is doubled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57769-98F5-5E91-1187-B4F4C5AAA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70AA94-779E-F200-EE9E-D6CC0B44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4DE20-7C16-BB8E-371A-AE5581601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54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55EB-5E39-6FA0-FEF2-065C317C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list that holds decimal values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1A5EF-E0F9-B0EA-98E0-58B540CB2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List&lt;decimal&gt;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List&lt;decimal&gt;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3275.68m, 4398.55m, 5289.75m, 1933.98m };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retrieves the first value from the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sales1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[0];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sales1 = 3275.68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156E1-1572-6AE8-6689-3773F061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FA372-5F50-4A7E-6BCB-2E0CA128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DEA7D-187C-D7AD-3503-548A5DA0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1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F67C-BF74-24E3-3A94-1C8D7249B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array of 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81E66-13F4-B444-0B93-62EEE12EA5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description = new string[3];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A5371-B038-9C17-08B6-24791519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56A78-3894-F14E-8A09-BA44D5343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60E9E-6C34-5D72-7FE6-7634715C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5</a:t>
            </a:r>
          </a:p>
        </p:txBody>
      </p:sp>
    </p:spTree>
    <p:extLst>
      <p:ext uri="{BB962C8B-B14F-4D97-AF65-F5344CB8AC3E}">
        <p14:creationId xmlns:p14="http://schemas.microsoft.com/office/powerpoint/2010/main" val="37933116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D758-C3E7-DFCD-5890-4E22E6E4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inserts and removes an element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39EF6-DEF3-0078-6ED8-02F59C3F61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salesTotals.Insert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2745.73m);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insert new first element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sales1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[0];         // sales1 = 2745.73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[1]; // sales2 = 3275.68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salesTotals.RemoveAt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        // remove second element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[1];         // sales2 = 4398.55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625C08-0B93-B06A-266D-2FDA2E24F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A129F-DB08-C950-554F-4E1E930E9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B3E95-7B50-02A4-C749-41A42407A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8623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EDF6-2A17-B18D-4187-B5ADE63EB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displays the list in a dialog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83E5D-6805-F3E8-D173-8E9112D94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d in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d.ToString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"Sales Totals");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8EAE9-0B9A-2298-DA4D-44F44E292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E9ED3-E96A-4E5A-A10A-DD187166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C6D79-AA0F-B13D-FCD3-5459E893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4761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6EC79-2B86-F909-BA98-55C223141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for an element in the list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removes it if it exists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314E3-1254-3E6A-5F33-92FA277AA2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x = 2745.73m;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salesTotals.Contains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salesTotals.Remove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7D0FD9-5140-9C56-1413-EED2EDA1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0811DC-FDF2-7A20-3365-04A36BB8D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33CB8-2266-01F4-19F9-45818509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94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111D9-683C-8535-97C5-FC982F2A2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sorts and searches the list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59043-AB5C-BEE9-058A-3A4DC7F68D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salesTotals.Sort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sales2Index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salesTotals.BinarySearch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(sales2);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D385C-B1B1-C553-CFC6-C20C57515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28418-C0DE-6868-F9E2-18AA9FA9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60710-EB4A-46C7-D649-66453B67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280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75E47-AF0A-9391-71E2-7C77B2B4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4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load a sorted list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separate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7A209-74E1-4852-6883-0F92A9F818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decimal&gt;(4);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FinkleP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4398.55m);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AdamsA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3275.68m);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PotterE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1933.98m);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salesList.Add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LewisJ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5289.75m);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76565-796E-1539-28C9-1CCCF4228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349B1-3361-0FC0-D95F-5457DDF02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F06D5-4D68-FE5B-6FF3-CBD244E7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1536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9C198-5557-4315-FA72-A3CF79FD4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4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load a sorted list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collection initializer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41E43-9D3D-8B02-6383-546E97589A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 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{ "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FinkleP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4398.55m }, { "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AdamsA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3275.68m },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{ "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PotterE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1933.98m }, { "</a:t>
            </a:r>
            <a:r>
              <a:rPr lang="en-US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LewisJ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5289.75m } };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52C1CE-3578-FEEA-5760-2454FDD2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0CB4D-9C92-D10A-E7F5-295F78B37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9534-F8F1-B761-11C1-C2142E7D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3687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2313D-41AF-A63C-2011-4D9C412A0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4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load a sorted list with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index initializer inside a collection initializer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16917-86FF-1512-5217-AE61FDAFAC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24000"/>
            <a:ext cx="73914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new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{ ["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FinkleP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 = 4398.55m, ["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AdamsA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 = 3275.68m,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PotterE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 = 1933.98m, ["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LewisJ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 = 5289.75m };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B9117-8C83-D935-4CD1-E2C92F4C1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06714-FBA9-5CD6-871A-82F31FFE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745A6-D1EC-A18A-9271-BFF62F43E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512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3516-1715-2EAF-A2E7-0BE8DCD7B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looks up a value in the sorted list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 on a key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8CE9A-8675-72C5-1108-DC93BDAC48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employeeKey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LewisJ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employeeKey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98419-BB39-BD01-66D4-0D9DA343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7BF29-9F4F-81D5-084C-30D471B2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62EC9-02F5-188C-525D-883721FA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48093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44E5E-EB7D-4F06-F07B-DC8E4C4C0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converts the sorted list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 tab-delimited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BFCBE-996C-A8BB-A9D9-F61C781A07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salesTableString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KeyValuePair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employeeSalesEntry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salesTableString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employeeSalesEntry.Key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employeeSalesEntry.Value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salesTableString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,"Employee Sales Totals");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591028-5130-4402-B997-C8711BD5D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89734-8AA5-D806-172A-F4A329285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A244E-FD0F-B0FC-7D6D-17670B684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3077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D3E4E-C437-7CFD-E8AA-EDCF9373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queue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A9427-DBC2-A5E2-09EE-CE69AC27B8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Queue&lt;string&gt;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Queue&lt;string&gt;();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nameQueue.Enqueue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("Boehm");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nameQueue.Enqueue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("Taylor");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nameQueue.Enqueue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("Murach");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nameQueue.Count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nameQueue.Dequeue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nameQueueString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"Queue");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425F5-E99D-2E45-C101-641F50F25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0EFB7-5ECE-8F94-F3ED-F265B852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5F26E-3B6F-DBFF-90CB-0848C071B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07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FFEF7-CFBC-B2A7-004D-FB9270E7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arrays in one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7C281-D37F-3066-4840-3FDD90C76C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prices = new decimal[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discountPercentages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decimal[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5D577E-E2C5-54C3-016B-2E8801DA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C8D26-F71D-3857-371E-793191572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02A7B-E414-277A-6D05-8378C298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6</a:t>
            </a:r>
          </a:p>
        </p:txBody>
      </p:sp>
    </p:spTree>
    <p:extLst>
      <p:ext uri="{BB962C8B-B14F-4D97-AF65-F5344CB8AC3E}">
        <p14:creationId xmlns:p14="http://schemas.microsoft.com/office/powerpoint/2010/main" val="25055814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5BEC-557C-AEFA-A98B-0B5868E12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stack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5830B-94CE-9904-2B75-EAECBCC9A7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Stack&lt;string&gt;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Stack&lt;string&gt;();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nameStack.Push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("Boehm");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nameStack.Push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("Taylor");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nameStack.Push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("Murach");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nameStack.Count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nameStack.Pop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nameStackString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"Stack");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36F64-9D8E-2147-69D1-3FF6CD627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C3AD8-28E2-D11B-F6B8-15676BF2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F044A-8035-151B-8598-6C42C839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398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9B65A-168B-9D19-D34F-D788CF67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 array list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holds decimal values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C1F9A-D90D-4CFB-6EEE-EDE15564B5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newSalesTotals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{3275.68m, 4398.55m, 5289.75m, 1933.98m};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d in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newSalesTotals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create the array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3275.68m, 4398.55m, 5289.75m, 1933.98m };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retrieves the first value </a:t>
            </a:r>
            <a:b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array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sales1 =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(decimal)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[0];  // sales1 = 3275.68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5014F-F7B3-93EA-176F-7ECAE6D9F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B7578-A515-AC07-5767-F8A3BBBA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3C1D1-28D0-E67F-94E0-8B77CFF4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902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25930-D1F3-1194-13D0-5C0995A4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inserts and removes an element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array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2B1B8-C138-FB8C-704B-0057669B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salesTotals.Insert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2745.73m);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insert a new first element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sales1 = (decimal)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sales1 = 2745.73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sales2 = (decimal)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sales2 = 3275.68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.RemoveAt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  // remove the second element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sales2 = (decimal)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sales2 = 4398.55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0EF23-ABB7-519B-3DBC-FF7EDE56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FFEA8-F729-B19F-78E4-C33B1EE7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3B603-1D38-8DE8-741C-0A8919012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073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5D94F-7183-0417-B0EF-F8D43AF4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the salesTotals array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B0572-B461-BB89-F275-B5D04BDBC0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displays the array list in a dialog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(decimal d in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d + "\n";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"Sales Totals");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for an element in the array list and removes it if it exists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x = 2745.73m;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salesTotals.Contains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sorts and searches the array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sales2Index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salesTotals.BinarySearch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(sales2);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38FB8-30CA-C403-8F3B-964E885B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FEAEA-B15A-B4FF-10C5-3F00C83B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CA1C9-6A52-103E-AC8B-D2983A41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61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B584-9447-61FE-9793-D89328066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values by accessing each element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A9AD6-2926-B9D4-FB56-27075A4A2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assigns values to an array of decimal types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 = new decimal[4];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totals[0] = 14.95m;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totals[1] = 12.95m;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totals[2] = 11.95m;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totals[3] = 9.95m;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//totals[4] = 8.95m;   // an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IndexOutOfRangeException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assigns objects to an array of 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names = new string[3];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names[0] = "Ted Lewis";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names[1] = "Sue Jones";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names[2] = "Ray Thomas";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89109-7668-66CA-D543-7B2C71E3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BEA7E-2BEF-5CB6-10F8-ECE87F65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6D981-05C2-ACF8-93CA-916776C3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7</a:t>
            </a:r>
          </a:p>
        </p:txBody>
      </p:sp>
    </p:spTree>
    <p:extLst>
      <p:ext uri="{BB962C8B-B14F-4D97-AF65-F5344CB8AC3E}">
        <p14:creationId xmlns:p14="http://schemas.microsoft.com/office/powerpoint/2010/main" val="2817514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1441F-FF2F-7D9A-755A-41C1D2857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create an array and assign values in one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7C1ED-4CCC-F556-1E35-588B33646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 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decimal[4] {14.95m, 12.95m, 11.95m, 9.95m};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totals = {14.95m, 12.95m, 11.95m, 9.95m};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names = {"Ted Lewis", "Sue Jones", "Ray Thomas"};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1C68-7FD6-CEA7-7B6F-7057F7C52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7EDE6-1C8F-945A-5A98-D5910D32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C5E7E-94F9-268E-5259-03AADFF8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8</a:t>
            </a:r>
          </a:p>
        </p:txBody>
      </p:sp>
    </p:spTree>
    <p:extLst>
      <p:ext uri="{BB962C8B-B14F-4D97-AF65-F5344CB8AC3E}">
        <p14:creationId xmlns:p14="http://schemas.microsoft.com/office/powerpoint/2010/main" val="12205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A648F-6DE7-86E1-287C-8417C8975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Infer the type of an array from its values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9859F-6EC5-262C-00AC-F9824D52DA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grades = new[] {95, 89, 91, 98};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C33943-8BDC-D1AE-85B4-AD1B1AF3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F7B45-3920-AA2B-EEB8-348B891D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33D66-3DE4-A37F-9A6B-4D4E83B1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9</a:t>
            </a:r>
          </a:p>
        </p:txBody>
      </p:sp>
    </p:spTree>
    <p:extLst>
      <p:ext uri="{BB962C8B-B14F-4D97-AF65-F5344CB8AC3E}">
        <p14:creationId xmlns:p14="http://schemas.microsoft.com/office/powerpoint/2010/main" val="329353479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149</TotalTime>
  <Words>4352</Words>
  <Application>Microsoft Office PowerPoint</Application>
  <PresentationFormat>On-screen Show (4:3)</PresentationFormat>
  <Paragraphs>624</Paragraphs>
  <Slides>63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9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Examples that create an array of decimal types</vt:lpstr>
      <vt:lpstr>An array of strings</vt:lpstr>
      <vt:lpstr>Two arrays in one statement</vt:lpstr>
      <vt:lpstr>Assign values by accessing each element</vt:lpstr>
      <vt:lpstr>Examples that create an array and assign values in one statement</vt:lpstr>
      <vt:lpstr>Infer the type of an array from its values</vt:lpstr>
      <vt:lpstr>Code that computes the average  of an array of totals</vt:lpstr>
      <vt:lpstr>Code that puts the numbers 0 through 9  into an array</vt:lpstr>
      <vt:lpstr>Code that uses a for loop  to display the numbers array</vt:lpstr>
      <vt:lpstr>A for loop that computes the average  of the totals array</vt:lpstr>
      <vt:lpstr>Code that uses a for loop  to display the totals array</vt:lpstr>
      <vt:lpstr>Code that uses a foreach loop  to display the numbers array</vt:lpstr>
      <vt:lpstr>Code that uses a foreach loop  to compute the average of the totals array</vt:lpstr>
      <vt:lpstr>Code that uses a foreach loop  to display the totals array</vt:lpstr>
      <vt:lpstr>About arrays</vt:lpstr>
      <vt:lpstr>Array examples</vt:lpstr>
      <vt:lpstr>Code that works with the numbers array</vt:lpstr>
      <vt:lpstr>Code that displays the rectangular numbers array</vt:lpstr>
      <vt:lpstr>Code that displays the rectangular products array</vt:lpstr>
      <vt:lpstr>Statements that use the GetLength()  and GetUpperBound() methods</vt:lpstr>
      <vt:lpstr>Code that uses the Sort() method</vt:lpstr>
      <vt:lpstr>Code that uses the BinarySearch() method</vt:lpstr>
      <vt:lpstr>Code that creates a reference to another array</vt:lpstr>
      <vt:lpstr>Code that reuses an array variable</vt:lpstr>
      <vt:lpstr>Code that copies all the elements of an array</vt:lpstr>
      <vt:lpstr>Code that copies some of the elements of an array</vt:lpstr>
      <vt:lpstr>The code for a method that returns an array</vt:lpstr>
      <vt:lpstr>A method that accepts an array argument</vt:lpstr>
      <vt:lpstr>A method that returns an array</vt:lpstr>
      <vt:lpstr>A statement that creates a null array</vt:lpstr>
      <vt:lpstr>Code that uses if statements  to prevent a NullReferenceException</vt:lpstr>
      <vt:lpstr>A statement that uses null-conditional operators to prevent a NullReferenceException</vt:lpstr>
      <vt:lpstr>The array that’s used in the examples that follow</vt:lpstr>
      <vt:lpstr>How to refer to a range of elements</vt:lpstr>
      <vt:lpstr>How to use a range in a foreach loop</vt:lpstr>
      <vt:lpstr>How to use the Index and Range types  (.NET Core 3.0 and later)</vt:lpstr>
      <vt:lpstr>The list used by the List patterns</vt:lpstr>
      <vt:lpstr>Slice patterns within list patterns</vt:lpstr>
      <vt:lpstr>A var pattern within a list pattern</vt:lpstr>
      <vt:lpstr>A switch expression that uses list patterns</vt:lpstr>
      <vt:lpstr>Arrays vs. collections</vt:lpstr>
      <vt:lpstr>The using directive for untyped collections</vt:lpstr>
      <vt:lpstr>The using directive for typed collections</vt:lpstr>
      <vt:lpstr>Lists</vt:lpstr>
      <vt:lpstr>Code that causes the size of a list of names  to be increased</vt:lpstr>
      <vt:lpstr>Code that creates a list that holds decimal values</vt:lpstr>
      <vt:lpstr>Code that inserts and removes an element </vt:lpstr>
      <vt:lpstr>Code that displays the list in a dialog</vt:lpstr>
      <vt:lpstr>Code that checks for an element in the list  and removes it if it exists</vt:lpstr>
      <vt:lpstr>Code that sorts and searches the list</vt:lpstr>
      <vt:lpstr>How to create and load a sorted list  with separate statements</vt:lpstr>
      <vt:lpstr>How to create and load a sorted list  with a collection initializer</vt:lpstr>
      <vt:lpstr>How to create and load a sorted list with  an index initializer inside a collection initializer</vt:lpstr>
      <vt:lpstr>Code that looks up a value in the sorted list  based on a key</vt:lpstr>
      <vt:lpstr>Code that converts the sorted list  to a tab-delimited string</vt:lpstr>
      <vt:lpstr>Code that uses a queue</vt:lpstr>
      <vt:lpstr>Code that uses a stack</vt:lpstr>
      <vt:lpstr>Code that creates an array list  that holds decimal values</vt:lpstr>
      <vt:lpstr>Code that inserts and removes an element  from the array list</vt:lpstr>
      <vt:lpstr>Code that works with the salesTotals array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Mike Murach</cp:lastModifiedBy>
  <cp:revision>10</cp:revision>
  <cp:lastPrinted>2016-01-14T23:03:16Z</cp:lastPrinted>
  <dcterms:created xsi:type="dcterms:W3CDTF">2023-05-03T22:46:59Z</dcterms:created>
  <dcterms:modified xsi:type="dcterms:W3CDTF">2023-05-10T19:43:53Z</dcterms:modified>
</cp:coreProperties>
</file>